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  <p:sldMasterId id="2147483987" r:id="rId2"/>
    <p:sldMasterId id="2147484063" r:id="rId3"/>
  </p:sldMasterIdLst>
  <p:notesMasterIdLst>
    <p:notesMasterId r:id="rId18"/>
  </p:notesMasterIdLst>
  <p:sldIdLst>
    <p:sldId id="263" r:id="rId4"/>
    <p:sldId id="269" r:id="rId5"/>
    <p:sldId id="256" r:id="rId6"/>
    <p:sldId id="273" r:id="rId7"/>
    <p:sldId id="274" r:id="rId8"/>
    <p:sldId id="275" r:id="rId9"/>
    <p:sldId id="276" r:id="rId10"/>
    <p:sldId id="278" r:id="rId11"/>
    <p:sldId id="277" r:id="rId12"/>
    <p:sldId id="281" r:id="rId13"/>
    <p:sldId id="283" r:id="rId14"/>
    <p:sldId id="282" r:id="rId15"/>
    <p:sldId id="279" r:id="rId16"/>
    <p:sldId id="280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000"/>
    <a:srgbClr val="820000"/>
    <a:srgbClr val="FFFF6D"/>
    <a:srgbClr val="FFFF99"/>
    <a:srgbClr val="FFFFC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50" autoAdjust="0"/>
  </p:normalViewPr>
  <p:slideViewPr>
    <p:cSldViewPr>
      <p:cViewPr varScale="1">
        <p:scale>
          <a:sx n="72" d="100"/>
          <a:sy n="72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8C8BC2-B17F-4A1B-B33B-68C32D0CC373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EF0F6D-D0A7-485A-82E9-C454F6799D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861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F0F6D-D0A7-485A-82E9-C454F6799DB8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44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DCEEEA-2178-4ECC-98AB-8DF49EE37587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z="800" smtClean="0"/>
              <a:t>2011- a Kaposvár-Somogy Megyei Tehetségsegítő  </a:t>
            </a:r>
            <a:br>
              <a:rPr lang="hu-HU" sz="800" smtClean="0"/>
            </a:br>
            <a:r>
              <a:rPr lang="hu-HU" sz="800" smtClean="0"/>
              <a:t>          Tanács alapító tagja</a:t>
            </a:r>
          </a:p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38FD31-ABFC-4D51-9A09-963EED8A1DC5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CD0E31-4FC7-465D-8797-21F3B4BB0B53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8FB5A-AE4C-4165-AC68-9EF74A4F66F4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3C97F-C523-41D3-9366-41174B52F6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D92C0-C6F9-48C0-952F-B390F343AF39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BAB4-64E8-4445-BC8B-D1B315827A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44DC-81F2-4E65-821E-E08E55BAD940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83450-03F7-41AA-A9EC-AAEB27B88B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E6A4-7196-403A-85F3-7F62D92E9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8BBF4-51C3-4F50-836E-48C10BDC9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0896A-D109-45D9-9F0B-B22D1E2D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A28FA-7CBA-4665-B579-FF6BDEBF9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A80A-8F0C-4FC0-9B8E-5AAAA2628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D761-2EF0-4EB4-B859-A66EB9BF9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235E-44E0-4C09-BEFC-493E12454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7F28-D6B9-418F-9F71-A04212FD6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CFEE-51B2-430A-9B9A-C40908A3E0CD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446A-F3F7-4005-B69E-0EED4074BB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845D-2F58-4949-AF16-097BB61EE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6A24E-F22A-4510-B4DA-2F171178D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B206C-2748-4436-BCFE-C7E6BA8E1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latin typeface="+mn-lt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latin typeface="+mn-lt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EBE012-3E9C-4215-8D37-E002F236ED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189C94-7956-4BCC-A014-E9F4F4996F20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059C-FC09-47F3-870A-71DACA8BFC38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788A8-66E9-40BC-B448-BACAFA5515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2349-497B-4364-88EA-054ABD625E07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CEC95-352A-4BB1-88D7-5280F60B67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68550-4AA7-4C8C-BEC5-CA4696F3C324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EF63-1972-4E6A-A99E-7C77BD98D8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BDE4-1B92-4752-BE6A-A62198FC1C17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63012-3573-49BC-A843-4ECA672BF3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1276-10CE-4CE1-AB92-B14BDB93FA1C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642C0-7023-44D6-BBD3-A197AA454D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9E6AB-C4A1-4F0F-9CC6-26DF313FBAFF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CC87-8D7C-4CEC-B47F-FE1CF281DF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80B0-4D4C-46E1-8666-11EA5AFAD722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2F1CD-555E-46F3-9B4C-E47888B181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6C42-4DD2-488D-9E13-8220E92413AC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73392-174F-4795-974A-957D411502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4C45-9EE3-4028-8B29-146C890FD17E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F550F-48DB-4046-AA73-3FDA2F04E17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0CFC-12F2-47E7-8A50-D90970B3CAD3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E2CF-B6FC-4D15-B6EF-48E08BD9C6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696F-E30C-46D6-A66D-47CE9546CC8C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CB43-42CD-4068-B2DE-6D79D32502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2117725" y="0"/>
            <a:ext cx="6867525" cy="60785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BE9A-B928-4599-A939-0A154CF9ECB5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650D-D630-469E-AE2F-497D231631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8E33-E77A-4C0C-AC19-E5C3649DEA69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006A-0A81-4BD0-9379-F2DAA18573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0399D-A2EE-4B83-A56A-A67FFCA50A01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2842-A344-4826-8CCC-2D2D83BADE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31345-ACC7-4887-96E5-A4884A5BE966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2991-F6C8-4BE8-9E48-C5FE3AD8B5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1330-D77D-4662-A20A-CA49628120DA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406D-90EB-46DE-927C-CCBF3A8861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5AE3-D8D9-4B48-A94A-E1E8A699A66E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E67C-7FEC-439C-BA27-1FEDE94D18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9E7B-8AF8-4394-A9FC-45A3D1FD7286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12F9-94A0-4DB7-8633-2198B564F2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CC26FA-8C1E-4340-968A-5B07BC7D4DEF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598FD4-BE64-48EF-9504-FD7E6A6AD4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68995BC-321A-4BE3-8D10-15E5C4D8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latin typeface="+mn-lt"/>
              <a:cs typeface="+mn-cs"/>
            </a:endParaRPr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latin typeface="+mn-lt"/>
              <a:cs typeface="+mn-cs"/>
            </a:endParaRPr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D956A7-9140-4285-A27C-388E4F7B6676}" type="datetimeFigureOut">
              <a:rPr lang="hu-HU"/>
              <a:pPr>
                <a:defRPr/>
              </a:pPr>
              <a:t>2014.02.11.</a:t>
            </a:fld>
            <a:endParaRPr lang="hu-HU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10B00B-FD56-43B2-B49C-D1D90E8ACC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7" name="Kép 6" descr="DSC_4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3136"/>
            <a:ext cx="329368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 descr="DSC_47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857886"/>
            <a:ext cx="2987824" cy="200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 descr="DSC_496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63888" y="4553744"/>
            <a:ext cx="237745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ujru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924944"/>
            <a:ext cx="2617465" cy="190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60648"/>
            <a:ext cx="272348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8640"/>
            <a:ext cx="2877883" cy="215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2276872"/>
            <a:ext cx="7653610" cy="936104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hu-HU" sz="44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effectLst>
                  <a:outerShdw blurRad="50800" dist="50800" dir="5400000" algn="ctr" rotWithShape="0">
                    <a:schemeClr val="bg1">
                      <a:lumMod val="20000"/>
                      <a:lumOff val="80000"/>
                    </a:schemeClr>
                  </a:outerShdw>
                </a:effectLst>
                <a:latin typeface="Monotype Corsiva" pitchFamily="66" charset="0"/>
              </a:rPr>
              <a:t>Mindenki tehetséges lehet valamiben!</a:t>
            </a:r>
            <a:endParaRPr lang="hu-HU" sz="4400" b="1" dirty="0">
              <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effectLst>
                <a:outerShdw blurRad="50800" dist="50800" dir="5400000" algn="ctr" rotWithShape="0">
                  <a:schemeClr val="bg1">
                    <a:lumMod val="20000"/>
                    <a:lumOff val="80000"/>
                  </a:scheme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420888"/>
            <a:ext cx="154079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2924943"/>
            <a:ext cx="1363216" cy="176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260648"/>
            <a:ext cx="2664296" cy="20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sydney-1szkicas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2852936"/>
            <a:ext cx="270346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3114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5997426" cy="764705"/>
          </a:xfrm>
        </p:spPr>
        <p:txBody>
          <a:bodyPr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Akikre büszkék vagyunk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5" y="1628800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721912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80" y="1196752"/>
            <a:ext cx="6687815" cy="5015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99643"/>
      </p:ext>
    </p:extLst>
  </p:cSld>
  <p:clrMapOvr>
    <a:masterClrMapping/>
  </p:clrMapOvr>
  <p:transition spd="med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867525" cy="732557"/>
          </a:xfrm>
        </p:spPr>
        <p:txBody>
          <a:bodyPr/>
          <a:lstStyle/>
          <a:p>
            <a:pPr algn="ctr"/>
            <a:r>
              <a:rPr lang="hu-HU" sz="2400" b="1" dirty="0" err="1">
                <a:solidFill>
                  <a:schemeClr val="tx1"/>
                </a:solidFill>
              </a:rPr>
              <a:t>Bonis</a:t>
            </a:r>
            <a:r>
              <a:rPr lang="hu-HU" sz="2400" b="1" dirty="0">
                <a:solidFill>
                  <a:schemeClr val="tx1"/>
                </a:solidFill>
              </a:rPr>
              <a:t> </a:t>
            </a:r>
            <a:r>
              <a:rPr lang="hu-HU" sz="2400" b="1" dirty="0" err="1">
                <a:solidFill>
                  <a:schemeClr val="tx1"/>
                </a:solidFill>
              </a:rPr>
              <a:t>Bona</a:t>
            </a:r>
            <a:r>
              <a:rPr lang="hu-HU" sz="2400" b="1" dirty="0">
                <a:solidFill>
                  <a:schemeClr val="tx1"/>
                </a:solidFill>
              </a:rPr>
              <a:t> díjazottak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84784"/>
            <a:ext cx="6867525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34745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5832475" cy="776288"/>
          </a:xfrm>
        </p:spPr>
        <p:txBody>
          <a:bodyPr/>
          <a:lstStyle/>
          <a:p>
            <a:pPr algn="ctr"/>
            <a:r>
              <a:rPr lang="hu-HU" sz="3200" b="1" smtClean="0">
                <a:solidFill>
                  <a:schemeClr val="tx1"/>
                </a:solidFill>
              </a:rPr>
              <a:t>Kapcsolatok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2275" y="1927225"/>
            <a:ext cx="7292975" cy="4151313"/>
          </a:xfrm>
        </p:spPr>
        <p:txBody>
          <a:bodyPr/>
          <a:lstStyle/>
          <a:p>
            <a:r>
              <a:rPr lang="hu-HU" smtClean="0">
                <a:latin typeface="Arial" charset="0"/>
              </a:rPr>
              <a:t> </a:t>
            </a:r>
            <a:r>
              <a:rPr lang="hu-HU" sz="2200" smtClean="0">
                <a:latin typeface="Arial" charset="0"/>
              </a:rPr>
              <a:t>Együttműködés a tehetségpontokkal,  </a:t>
            </a:r>
            <a:br>
              <a:rPr lang="hu-HU" sz="2200" smtClean="0">
                <a:latin typeface="Arial" charset="0"/>
              </a:rPr>
            </a:br>
            <a:r>
              <a:rPr lang="hu-HU" sz="2200" smtClean="0">
                <a:latin typeface="Arial" charset="0"/>
              </a:rPr>
              <a:t> tehetségsegítő tanáccsal</a:t>
            </a:r>
          </a:p>
          <a:p>
            <a:r>
              <a:rPr lang="hu-HU" sz="2200" smtClean="0">
                <a:latin typeface="Arial" charset="0"/>
              </a:rPr>
              <a:t> Részvétel :</a:t>
            </a:r>
          </a:p>
          <a:p>
            <a:pPr lvl="1"/>
            <a:r>
              <a:rPr lang="hu-HU" smtClean="0">
                <a:latin typeface="Arial" charset="0"/>
              </a:rPr>
              <a:t>a Géniusz program rendezvényein</a:t>
            </a:r>
          </a:p>
          <a:p>
            <a:pPr lvl="1"/>
            <a:r>
              <a:rPr lang="hu-HU" smtClean="0">
                <a:latin typeface="Arial" charset="0"/>
              </a:rPr>
              <a:t>a Tehetség Barátok Körének tevékenységében</a:t>
            </a:r>
          </a:p>
          <a:p>
            <a:endParaRPr lang="hu-HU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05064"/>
            <a:ext cx="301157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0" y="1772816"/>
            <a:ext cx="6775450" cy="4151313"/>
          </a:xfrm>
        </p:spPr>
        <p:txBody>
          <a:bodyPr/>
          <a:lstStyle/>
          <a:p>
            <a:pPr algn="ctr">
              <a:buNone/>
            </a:pPr>
            <a:endParaRPr lang="hu-HU" b="1" i="1" dirty="0" smtClean="0">
              <a:latin typeface="+mj-lt"/>
            </a:endParaRPr>
          </a:p>
          <a:p>
            <a:pPr algn="ctr">
              <a:buNone/>
            </a:pPr>
            <a:endParaRPr lang="hu-HU" b="1" i="1" dirty="0" smtClean="0">
              <a:latin typeface="+mj-lt"/>
            </a:endParaRPr>
          </a:p>
          <a:p>
            <a:pPr algn="ctr">
              <a:buNone/>
            </a:pPr>
            <a:endParaRPr lang="hu-HU" b="1" i="1" dirty="0" smtClean="0">
              <a:latin typeface="+mj-lt"/>
            </a:endParaRPr>
          </a:p>
          <a:p>
            <a:pPr algn="ctr">
              <a:buNone/>
            </a:pPr>
            <a:r>
              <a:rPr lang="hu-HU" b="1" i="1" dirty="0" smtClean="0">
                <a:latin typeface="+mj-lt"/>
              </a:rPr>
              <a:t>Köszönöm a figyelmet!</a:t>
            </a:r>
          </a:p>
          <a:p>
            <a:pPr algn="ctr">
              <a:buNone/>
            </a:pPr>
            <a:endParaRPr lang="hu-HU" b="1" i="1" dirty="0" smtClean="0">
              <a:latin typeface="+mj-lt"/>
            </a:endParaRPr>
          </a:p>
          <a:p>
            <a:pPr algn="ctr">
              <a:buNone/>
            </a:pPr>
            <a:endParaRPr lang="hu-HU" b="1" i="1" dirty="0" smtClean="0">
              <a:latin typeface="+mj-lt"/>
            </a:endParaRPr>
          </a:p>
          <a:p>
            <a:pPr algn="ctr">
              <a:buNone/>
            </a:pPr>
            <a:endParaRPr lang="hu-HU" b="1" i="1" dirty="0" smtClean="0">
              <a:latin typeface="+mj-lt"/>
            </a:endParaRPr>
          </a:p>
          <a:p>
            <a:pPr algn="ctr">
              <a:buNone/>
            </a:pPr>
            <a:r>
              <a:rPr lang="hu-HU" sz="1400" dirty="0" err="1" smtClean="0">
                <a:latin typeface="+mj-lt"/>
              </a:rPr>
              <a:t>Klenovitsné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Zóka</a:t>
            </a:r>
            <a:r>
              <a:rPr lang="hu-HU" sz="1400" dirty="0" smtClean="0">
                <a:latin typeface="+mj-lt"/>
              </a:rPr>
              <a:t> Tünde</a:t>
            </a:r>
          </a:p>
          <a:p>
            <a:pPr algn="ctr">
              <a:buNone/>
            </a:pPr>
            <a:r>
              <a:rPr lang="hu-HU" sz="1400" dirty="0" err="1" smtClean="0">
                <a:latin typeface="+mj-lt"/>
              </a:rPr>
              <a:t>zokatunde</a:t>
            </a:r>
            <a:r>
              <a:rPr lang="hu-HU" sz="1400" dirty="0" smtClean="0">
                <a:latin typeface="+mj-lt"/>
              </a:rPr>
              <a:t>@</a:t>
            </a:r>
            <a:r>
              <a:rPr lang="hu-HU" sz="1400" dirty="0" err="1" smtClean="0">
                <a:latin typeface="+mj-lt"/>
              </a:rPr>
              <a:t>gmail.com</a:t>
            </a:r>
            <a:endParaRPr lang="hu-HU" sz="1400" dirty="0">
              <a:latin typeface="+mj-lt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2519363" y="1584325"/>
            <a:ext cx="5761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sz="2800" b="1" dirty="0">
                <a:latin typeface="+mj-lt"/>
                <a:cs typeface="+mn-cs"/>
              </a:rPr>
              <a:t>A tehetséggondozás az esélybiztosítás kiemelt területe</a:t>
            </a:r>
          </a:p>
        </p:txBody>
      </p:sp>
      <p:sp>
        <p:nvSpPr>
          <p:cNvPr id="9220" name="AutoShape 37"/>
          <p:cNvSpPr>
            <a:spLocks noChangeArrowheads="1"/>
          </p:cNvSpPr>
          <p:nvPr/>
        </p:nvSpPr>
        <p:spPr bwMode="auto">
          <a:xfrm>
            <a:off x="956330" y="4143375"/>
            <a:ext cx="2376488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 dirty="0">
                <a:latin typeface="Arial Unicode MS" pitchFamily="34" charset="-128"/>
              </a:rPr>
              <a:t>tehetségazonosítás</a:t>
            </a:r>
          </a:p>
        </p:txBody>
      </p:sp>
      <p:sp>
        <p:nvSpPr>
          <p:cNvPr id="9221" name="AutoShape 38"/>
          <p:cNvSpPr>
            <a:spLocks noChangeArrowheads="1"/>
          </p:cNvSpPr>
          <p:nvPr/>
        </p:nvSpPr>
        <p:spPr bwMode="auto">
          <a:xfrm>
            <a:off x="1187450" y="4899439"/>
            <a:ext cx="2447925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 dirty="0">
                <a:latin typeface="Arial Unicode MS" pitchFamily="34" charset="-128"/>
              </a:rPr>
              <a:t>tehetség-tanácsadás</a:t>
            </a:r>
          </a:p>
        </p:txBody>
      </p:sp>
      <p:sp>
        <p:nvSpPr>
          <p:cNvPr id="9222" name="AutoShape 41"/>
          <p:cNvSpPr>
            <a:spLocks noChangeArrowheads="1"/>
          </p:cNvSpPr>
          <p:nvPr/>
        </p:nvSpPr>
        <p:spPr bwMode="auto">
          <a:xfrm>
            <a:off x="2108855" y="5620164"/>
            <a:ext cx="2447925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 dirty="0">
                <a:latin typeface="Arial Unicode MS" pitchFamily="34" charset="-128"/>
              </a:rPr>
              <a:t>együttműködések</a:t>
            </a:r>
          </a:p>
        </p:txBody>
      </p:sp>
      <p:pic>
        <p:nvPicPr>
          <p:cNvPr id="8" name="Picture 13" descr="Kép nem található: korcso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2476500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5" descr="Kép nem található: ju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65464"/>
            <a:ext cx="2233935" cy="167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7" descr="Kép nem található: f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8073"/>
            <a:ext cx="2238003" cy="168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9" descr="Kép nem található: cap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357584"/>
            <a:ext cx="2363539" cy="177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1" descr="Kép nem található: rotation_of_dscf05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688881"/>
            <a:ext cx="1597323" cy="212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8" name="AutoShape 39"/>
          <p:cNvSpPr>
            <a:spLocks noChangeArrowheads="1"/>
          </p:cNvSpPr>
          <p:nvPr/>
        </p:nvSpPr>
        <p:spPr bwMode="auto">
          <a:xfrm>
            <a:off x="5960367" y="4899439"/>
            <a:ext cx="2376488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 dirty="0" err="1">
                <a:latin typeface="Arial Unicode MS" pitchFamily="34" charset="-128"/>
              </a:rPr>
              <a:t>mentorálás</a:t>
            </a:r>
            <a:endParaRPr lang="hu-HU" b="1" dirty="0">
              <a:latin typeface="Arial Unicode MS" pitchFamily="34" charset="-128"/>
            </a:endParaRPr>
          </a:p>
        </p:txBody>
      </p:sp>
      <p:sp>
        <p:nvSpPr>
          <p:cNvPr id="9229" name="AutoShape 40"/>
          <p:cNvSpPr>
            <a:spLocks noChangeArrowheads="1"/>
          </p:cNvSpPr>
          <p:nvPr/>
        </p:nvSpPr>
        <p:spPr bwMode="auto">
          <a:xfrm>
            <a:off x="6618754" y="4143376"/>
            <a:ext cx="2232025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 dirty="0">
                <a:latin typeface="Arial Unicode MS" pitchFamily="34" charset="-128"/>
              </a:rPr>
              <a:t>tehetségfejlesztés</a:t>
            </a:r>
          </a:p>
        </p:txBody>
      </p:sp>
      <p:sp>
        <p:nvSpPr>
          <p:cNvPr id="9230" name="AutoShape 42"/>
          <p:cNvSpPr>
            <a:spLocks noChangeArrowheads="1"/>
          </p:cNvSpPr>
          <p:nvPr/>
        </p:nvSpPr>
        <p:spPr bwMode="auto">
          <a:xfrm>
            <a:off x="5368149" y="5640319"/>
            <a:ext cx="2447925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 dirty="0">
                <a:latin typeface="Arial Unicode MS" pitchFamily="34" charset="-128"/>
              </a:rPr>
              <a:t>hálózati tanulás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10243" name="Alcím 2"/>
          <p:cNvSpPr>
            <a:spLocks noGrp="1"/>
          </p:cNvSpPr>
          <p:nvPr>
            <p:ph type="subTitle" sz="quarter" idx="1"/>
          </p:nvPr>
        </p:nvSpPr>
        <p:spPr>
          <a:ln w="9525">
            <a:headEnd/>
            <a:tailEnd/>
          </a:ln>
        </p:spPr>
        <p:txBody>
          <a:bodyPr/>
          <a:lstStyle/>
          <a:p>
            <a:endParaRPr lang="hu-HU" smtClean="0"/>
          </a:p>
        </p:txBody>
      </p:sp>
      <p:pic>
        <p:nvPicPr>
          <p:cNvPr id="1024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589588"/>
            <a:ext cx="6746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r="5006" b="9197"/>
          <a:stretch/>
        </p:blipFill>
        <p:spPr bwMode="auto">
          <a:xfrm>
            <a:off x="0" y="17490"/>
            <a:ext cx="9144000" cy="698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3713" y="404813"/>
            <a:ext cx="5543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800" b="1" dirty="0">
                <a:latin typeface="+mj-lt"/>
                <a:cs typeface="+mn-cs"/>
              </a:rPr>
              <a:t>Kaposvári Bárczi Gusztáv Tehetségpont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130550" y="3213100"/>
            <a:ext cx="2665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b="1">
                <a:latin typeface="+mj-lt"/>
                <a:cs typeface="+mn-cs"/>
              </a:rPr>
              <a:t>több szinten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400" b="1">
                <a:latin typeface="+mj-lt"/>
                <a:cs typeface="+mn-cs"/>
              </a:rPr>
              <a:t>komplex módon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2051050" y="3429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latin typeface="+mj-lt"/>
              <a:cs typeface="+mn-cs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156325" y="3429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latin typeface="+mj-lt"/>
              <a:cs typeface="+mn-cs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331913" y="4437063"/>
            <a:ext cx="2952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000" b="1" dirty="0">
                <a:latin typeface="+mj-lt"/>
                <a:cs typeface="+mn-cs"/>
              </a:rPr>
              <a:t>gyermekek, tanulók tehetségének felismerése, tervszerű fejlesztése, az akadályozó tényezők elhárítása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643438" y="4941888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  <a:defRPr/>
            </a:pPr>
            <a:r>
              <a:rPr lang="hu-HU" sz="2000" b="1" dirty="0">
                <a:latin typeface="+mj-lt"/>
                <a:cs typeface="+mn-cs"/>
              </a:rPr>
              <a:t>pedagógusok támogatása</a:t>
            </a:r>
            <a:endParaRPr lang="hu-HU" dirty="0">
              <a:latin typeface="+mj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539643"/>
            <a:ext cx="1652142" cy="16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smtClean="0">
                <a:solidFill>
                  <a:schemeClr val="tx1"/>
                </a:solidFill>
              </a:rPr>
              <a:t>A Bárczi Gusztáv Módszertani Központ tehetségpontjának programja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613" y="1989138"/>
            <a:ext cx="6775450" cy="4151312"/>
          </a:xfrm>
        </p:spPr>
        <p:txBody>
          <a:bodyPr/>
          <a:lstStyle/>
          <a:p>
            <a:r>
              <a:rPr lang="hu-HU" smtClean="0">
                <a:latin typeface="Arial" charset="0"/>
              </a:rPr>
              <a:t>A kutató-fejlesztő csoport által összeállított, kipróbált és javított szűrőanyaggal a tehetségek kiszűrése</a:t>
            </a:r>
          </a:p>
          <a:p>
            <a:r>
              <a:rPr lang="hu-HU" smtClean="0">
                <a:latin typeface="Arial" charset="0"/>
              </a:rPr>
              <a:t>Tehetségkutató gála szervezése</a:t>
            </a:r>
            <a:endParaRPr lang="hu-HU" smtClean="0"/>
          </a:p>
          <a:p>
            <a:r>
              <a:rPr lang="hu-HU" b="1" smtClean="0"/>
              <a:t> </a:t>
            </a:r>
            <a:r>
              <a:rPr lang="hu-HU" smtClean="0">
                <a:latin typeface="Arial" charset="0"/>
              </a:rPr>
              <a:t>A</a:t>
            </a:r>
            <a:r>
              <a:rPr lang="hu-HU" b="1" smtClean="0"/>
              <a:t> </a:t>
            </a:r>
            <a:r>
              <a:rPr lang="hu-HU" smtClean="0">
                <a:latin typeface="Arial" charset="0"/>
              </a:rPr>
              <a:t>tanulók tehetségének gondozása</a:t>
            </a:r>
          </a:p>
          <a:p>
            <a:r>
              <a:rPr lang="hu-HU" smtClean="0">
                <a:latin typeface="Arial" charset="0"/>
              </a:rPr>
              <a:t>Tehetséges gyerekek mentorálása – mentorprogramok</a:t>
            </a:r>
          </a:p>
          <a:p>
            <a:r>
              <a:rPr lang="hu-HU" smtClean="0">
                <a:latin typeface="Arial" charset="0"/>
              </a:rPr>
              <a:t>Tehetség-tanácsadás</a:t>
            </a:r>
          </a:p>
          <a:p>
            <a:endParaRPr lang="hu-HU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b="1" smtClean="0">
                <a:solidFill>
                  <a:schemeClr val="tx1"/>
                </a:solidFill>
              </a:rPr>
              <a:t>A Bárczi Gusztáv Módszertani Központ tehetségpontjának programja II.</a:t>
            </a:r>
            <a:endParaRPr lang="hu-HU" sz="28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350" y="1927225"/>
            <a:ext cx="7581900" cy="4381500"/>
          </a:xfrm>
        </p:spPr>
        <p:txBody>
          <a:bodyPr/>
          <a:lstStyle/>
          <a:p>
            <a:r>
              <a:rPr lang="hu-HU" sz="2000" b="1" smtClean="0">
                <a:latin typeface="Arial" charset="0"/>
              </a:rPr>
              <a:t>Továbbképző programok szervezése </a:t>
            </a:r>
          </a:p>
          <a:p>
            <a:pPr lvl="1"/>
            <a:r>
              <a:rPr lang="hu-HU" smtClean="0">
                <a:latin typeface="Arial" charset="0"/>
              </a:rPr>
              <a:t>„A tehetség felismerése és gondozása óvodától középiskoláig”,</a:t>
            </a:r>
          </a:p>
          <a:p>
            <a:pPr lvl="1"/>
            <a:r>
              <a:rPr lang="hu-HU" smtClean="0">
                <a:latin typeface="Arial" charset="0"/>
              </a:rPr>
              <a:t>„A tehetséggondozás szerepe és lehetőségei a sajátos nevelési igényű tanulók fejlesztésében”</a:t>
            </a:r>
          </a:p>
          <a:p>
            <a:pPr lvl="1"/>
            <a:r>
              <a:rPr lang="hu-HU" smtClean="0">
                <a:latin typeface="Arial" charset="0"/>
              </a:rPr>
              <a:t>„Tanórán kívüli tehetséggondozás lehetőségei, módszerei”</a:t>
            </a:r>
          </a:p>
          <a:p>
            <a:r>
              <a:rPr lang="hu-HU" sz="2000" b="1" smtClean="0">
                <a:latin typeface="Arial" charset="0"/>
              </a:rPr>
              <a:t>Jó gyakorlatok átadása, bevezetésének támogatása</a:t>
            </a:r>
            <a:endParaRPr lang="hu-HU" sz="2000" smtClean="0">
              <a:latin typeface="Arial" charset="0"/>
            </a:endParaRPr>
          </a:p>
          <a:p>
            <a:pPr lvl="1"/>
            <a:r>
              <a:rPr lang="hu-HU" smtClean="0"/>
              <a:t>„</a:t>
            </a:r>
            <a:r>
              <a:rPr lang="hu-HU" smtClean="0">
                <a:latin typeface="Arial" charset="0"/>
              </a:rPr>
              <a:t>A siker kulcsa Te vagy!” A tehetséggondozás szerepe és lehetőségei a diákotthonban</a:t>
            </a:r>
          </a:p>
          <a:p>
            <a:pPr lvl="1"/>
            <a:r>
              <a:rPr lang="hu-HU" smtClean="0">
                <a:latin typeface="Arial" charset="0"/>
              </a:rPr>
              <a:t>„Mindenki tehetséges valamiben” A tehetséggondozás szerepe és lehetőségei az SNI tanulók fejlesztésében</a:t>
            </a:r>
          </a:p>
          <a:p>
            <a:pPr lvl="1"/>
            <a:r>
              <a:rPr lang="hu-HU" smtClean="0">
                <a:latin typeface="Arial" charset="0"/>
              </a:rPr>
              <a:t>Az úszásoktatás szerepe a tehetséggondozásban</a:t>
            </a:r>
            <a:endParaRPr lang="hu-HU" sz="1600" smtClean="0">
              <a:latin typeface="Arial" charset="0"/>
            </a:endParaRPr>
          </a:p>
          <a:p>
            <a:endParaRPr lang="hu-HU" smtClean="0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555875" y="1392238"/>
            <a:ext cx="5472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2400" b="1">
                <a:cs typeface="Times New Roman" pitchFamily="18" charset="0"/>
              </a:rPr>
              <a:t>Pedagógusokra irányuló programok</a:t>
            </a:r>
            <a:endParaRPr lang="hu-HU" sz="360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borító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852936"/>
            <a:ext cx="642585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Cím 1"/>
          <p:cNvSpPr>
            <a:spLocks noGrp="1"/>
          </p:cNvSpPr>
          <p:nvPr>
            <p:ph type="title"/>
          </p:nvPr>
        </p:nvSpPr>
        <p:spPr>
          <a:xfrm>
            <a:off x="2124075" y="188913"/>
            <a:ext cx="6867525" cy="1065212"/>
          </a:xfrm>
        </p:spPr>
        <p:txBody>
          <a:bodyPr/>
          <a:lstStyle/>
          <a:p>
            <a:pPr algn="ctr"/>
            <a:r>
              <a:rPr lang="hu-HU" sz="2800" b="1" smtClean="0">
                <a:solidFill>
                  <a:schemeClr val="tx1"/>
                </a:solidFill>
              </a:rPr>
              <a:t>A Bárczi Gusztáv Módszertani Központ tehetségpontjának programja III.</a:t>
            </a:r>
            <a:endParaRPr lang="hu-HU" sz="28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4075" y="1557338"/>
            <a:ext cx="6775450" cy="41513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hu-HU" sz="2200" b="1" dirty="0" smtClean="0">
                <a:latin typeface="+mj-lt"/>
              </a:rPr>
              <a:t>A siker kulcsa Te vagy!</a:t>
            </a:r>
            <a:r>
              <a:rPr lang="hu-HU" sz="2200" dirty="0" smtClean="0">
                <a:latin typeface="+mj-lt"/>
              </a:rPr>
              <a:t> című film  bemutatása,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hu-HU" sz="2200" dirty="0" err="1" smtClean="0">
                <a:latin typeface="+mj-lt"/>
              </a:rPr>
              <a:t>disszeminációja</a:t>
            </a:r>
            <a:endParaRPr lang="hu-HU" sz="2200" dirty="0" smtClean="0">
              <a:latin typeface="+mj-lt"/>
            </a:endParaRPr>
          </a:p>
          <a:p>
            <a:pPr>
              <a:defRPr/>
            </a:pPr>
            <a:endParaRPr lang="hu-HU" sz="22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hu-HU" sz="22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hu-HU" sz="22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hu-HU" sz="2200" dirty="0" smtClean="0">
              <a:latin typeface="+mj-lt"/>
            </a:endParaRPr>
          </a:p>
          <a:p>
            <a:pPr>
              <a:defRPr/>
            </a:pPr>
            <a:r>
              <a:rPr lang="hu-HU" sz="2200" b="1" dirty="0" smtClean="0">
                <a:latin typeface="+mj-lt"/>
              </a:rPr>
              <a:t/>
            </a:r>
            <a:br>
              <a:rPr lang="hu-HU" sz="2200" b="1" dirty="0" smtClean="0">
                <a:latin typeface="+mj-lt"/>
              </a:rPr>
            </a:br>
            <a:r>
              <a:rPr lang="hu-HU" sz="2200" b="1" dirty="0" smtClean="0">
                <a:latin typeface="+mj-lt"/>
              </a:rPr>
              <a:t/>
            </a:r>
            <a:br>
              <a:rPr lang="hu-HU" sz="2200" b="1" dirty="0" smtClean="0">
                <a:latin typeface="+mj-lt"/>
              </a:rPr>
            </a:br>
            <a:r>
              <a:rPr lang="hu-HU" sz="2200" dirty="0" smtClean="0">
                <a:latin typeface="+mj-lt"/>
              </a:rPr>
              <a:t/>
            </a:r>
            <a:br>
              <a:rPr lang="hu-HU" sz="2200" dirty="0" smtClean="0">
                <a:latin typeface="+mj-lt"/>
              </a:rPr>
            </a:br>
            <a:endParaRPr lang="hu-HU" sz="2200" dirty="0" smtClean="0">
              <a:latin typeface="+mj-lt"/>
            </a:endParaRPr>
          </a:p>
          <a:p>
            <a:pPr>
              <a:defRPr/>
            </a:pPr>
            <a:endParaRPr lang="hu-HU" sz="2200" dirty="0" smtClean="0">
              <a:latin typeface="+mj-lt"/>
            </a:endParaRPr>
          </a:p>
          <a:p>
            <a:pPr>
              <a:defRPr/>
            </a:pPr>
            <a:endParaRPr lang="hu-HU" sz="2200" dirty="0" smtClean="0">
              <a:latin typeface="+mj-lt"/>
            </a:endParaRPr>
          </a:p>
        </p:txBody>
      </p:sp>
    </p:spTree>
  </p:cSld>
  <p:clrMapOvr>
    <a:masterClrMapping/>
  </p:clrMapOvr>
  <p:transition spd="med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3728" y="1916832"/>
            <a:ext cx="6775450" cy="4151313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Szakmai tanácskozások, konferenciák, bemutató foglalkozások, </a:t>
            </a:r>
            <a:r>
              <a:rPr lang="hu-HU" dirty="0" err="1" smtClean="0">
                <a:latin typeface="+mj-lt"/>
              </a:rPr>
              <a:t>hospitációs</a:t>
            </a:r>
            <a:r>
              <a:rPr lang="hu-HU" dirty="0" smtClean="0">
                <a:latin typeface="+mj-lt"/>
              </a:rPr>
              <a:t> tréningek, tehetséggondozó műhelyek  szervezése</a:t>
            </a:r>
          </a:p>
          <a:p>
            <a:pPr>
              <a:buNone/>
              <a:defRPr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267744" y="404664"/>
            <a:ext cx="590391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j-lt"/>
                <a:cs typeface="+mn-cs"/>
              </a:rPr>
              <a:t>A Bárczi Gusztáv Módszertani Központ tehetségpontjának programja IV</a:t>
            </a:r>
            <a:r>
              <a:rPr lang="hu-HU" b="1" dirty="0">
                <a:latin typeface="+mn-lt"/>
                <a:cs typeface="+mn-cs"/>
              </a:rPr>
              <a:t>.</a:t>
            </a:r>
            <a:endParaRPr lang="hu-HU" dirty="0"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05064"/>
            <a:ext cx="29040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2981003" cy="19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412776"/>
            <a:ext cx="7488832" cy="4151312"/>
          </a:xfrm>
        </p:spPr>
        <p:txBody>
          <a:bodyPr/>
          <a:lstStyle/>
          <a:p>
            <a:pPr>
              <a:defRPr/>
            </a:pPr>
            <a:r>
              <a:rPr lang="hu-HU" sz="2200" b="1" dirty="0" smtClean="0">
                <a:latin typeface="+mj-lt"/>
              </a:rPr>
              <a:t>Pályázati források keresése</a:t>
            </a:r>
            <a:endParaRPr lang="hu-HU" sz="2200" dirty="0" smtClean="0">
              <a:latin typeface="+mj-lt"/>
            </a:endParaRPr>
          </a:p>
          <a:p>
            <a:pPr lvl="1">
              <a:defRPr/>
            </a:pPr>
            <a:r>
              <a:rPr lang="hu-HU" dirty="0" smtClean="0">
                <a:latin typeface="+mj-lt"/>
              </a:rPr>
              <a:t>TÁMOP 3.4.3 Iskolai tehetséggondozás:  </a:t>
            </a:r>
            <a:r>
              <a:rPr lang="hu-HU" i="1" dirty="0" smtClean="0">
                <a:latin typeface="+mj-lt"/>
              </a:rPr>
              <a:t>„A siker kulcsa Te vagy!”című európai uniós projekt fenntartása</a:t>
            </a:r>
            <a:endParaRPr lang="hu-HU" sz="1000" dirty="0" smtClean="0">
              <a:latin typeface="+mj-lt"/>
            </a:endParaRPr>
          </a:p>
          <a:p>
            <a:pPr lvl="1">
              <a:defRPr/>
            </a:pPr>
            <a:r>
              <a:rPr lang="hu-HU" i="1" dirty="0" smtClean="0">
                <a:latin typeface="+mj-lt"/>
              </a:rPr>
              <a:t> „Szász Endre hagyatékán ” </a:t>
            </a:r>
            <a:r>
              <a:rPr lang="hu-HU" dirty="0" smtClean="0">
                <a:latin typeface="+mj-lt"/>
              </a:rPr>
              <a:t>- Komplex Művészeti Tehetséggondozó Program </a:t>
            </a:r>
          </a:p>
          <a:p>
            <a:pPr lvl="1">
              <a:defRPr/>
            </a:pPr>
            <a:r>
              <a:rPr lang="hu-HU" dirty="0" smtClean="0">
                <a:latin typeface="+mj-lt"/>
              </a:rPr>
              <a:t>TÁMOP </a:t>
            </a:r>
            <a:r>
              <a:rPr lang="hu-HU" dirty="0">
                <a:latin typeface="+mj-lt"/>
              </a:rPr>
              <a:t>3.4.4.B-11/2-2012-0025 </a:t>
            </a:r>
            <a:r>
              <a:rPr lang="hu-HU" dirty="0" smtClean="0">
                <a:latin typeface="+mj-lt"/>
              </a:rPr>
              <a:t>"</a:t>
            </a:r>
            <a:r>
              <a:rPr lang="hu-HU" dirty="0" err="1" smtClean="0">
                <a:latin typeface="+mj-lt"/>
              </a:rPr>
              <a:t>Csoda-pók-háló</a:t>
            </a:r>
            <a:r>
              <a:rPr lang="hu-HU" dirty="0" smtClean="0">
                <a:latin typeface="+mj-lt"/>
              </a:rPr>
              <a:t>„ Tehetséghálózat</a:t>
            </a:r>
            <a:endParaRPr lang="hu-HU" dirty="0">
              <a:latin typeface="+mj-lt"/>
            </a:endParaRPr>
          </a:p>
        </p:txBody>
      </p:sp>
      <p:sp>
        <p:nvSpPr>
          <p:cNvPr id="17411" name="Cím 1"/>
          <p:cNvSpPr>
            <a:spLocks noGrp="1"/>
          </p:cNvSpPr>
          <p:nvPr>
            <p:ph type="title"/>
          </p:nvPr>
        </p:nvSpPr>
        <p:spPr>
          <a:xfrm>
            <a:off x="2124075" y="188913"/>
            <a:ext cx="6867525" cy="1065212"/>
          </a:xfrm>
        </p:spPr>
        <p:txBody>
          <a:bodyPr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A Bárczi Gusztáv Módszertani Központ tehetségpontjának programja V.</a:t>
            </a:r>
            <a:endParaRPr lang="hu-HU" sz="2400" dirty="0" smtClean="0"/>
          </a:p>
        </p:txBody>
      </p:sp>
      <p:pic>
        <p:nvPicPr>
          <p:cNvPr id="5" name="Kép 4" descr="DSCF3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DSCF3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77072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933056"/>
            <a:ext cx="2059932" cy="274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Téma14">
  <a:themeElements>
    <a:clrScheme name="Office-téma 6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B29800"/>
      </a:accent1>
      <a:accent2>
        <a:srgbClr val="C97C3C"/>
      </a:accent2>
      <a:accent3>
        <a:srgbClr val="FFFFFF"/>
      </a:accent3>
      <a:accent4>
        <a:srgbClr val="000000"/>
      </a:accent4>
      <a:accent5>
        <a:srgbClr val="D5CAAA"/>
      </a:accent5>
      <a:accent6>
        <a:srgbClr val="B67035"/>
      </a:accent6>
      <a:hlink>
        <a:srgbClr val="A66C00"/>
      </a:hlink>
      <a:folHlink>
        <a:srgbClr val="BF4F43"/>
      </a:folHlink>
    </a:clrScheme>
    <a:fontScheme name="Office-té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6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B29800"/>
      </a:accent1>
      <a:accent2>
        <a:srgbClr val="C97C3C"/>
      </a:accent2>
      <a:accent3>
        <a:srgbClr val="FFFFFF"/>
      </a:accent3>
      <a:accent4>
        <a:srgbClr val="000000"/>
      </a:accent4>
      <a:accent5>
        <a:srgbClr val="D5CAAA"/>
      </a:accent5>
      <a:accent6>
        <a:srgbClr val="B67035"/>
      </a:accent6>
      <a:hlink>
        <a:srgbClr val="A66C00"/>
      </a:hlink>
      <a:folHlink>
        <a:srgbClr val="BF4F4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éma15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Téma14</Template>
  <TotalTime>780</TotalTime>
  <Words>261</Words>
  <Application>Microsoft Office PowerPoint</Application>
  <PresentationFormat>Diavetítés a képernyőre (4:3 oldalarány)</PresentationFormat>
  <Paragraphs>65</Paragraphs>
  <Slides>14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Téma14</vt:lpstr>
      <vt:lpstr>1_Default Design</vt:lpstr>
      <vt:lpstr>Téma15</vt:lpstr>
      <vt:lpstr>PowerPoint bemutató</vt:lpstr>
      <vt:lpstr>PowerPoint bemutató</vt:lpstr>
      <vt:lpstr>PowerPoint bemutató</vt:lpstr>
      <vt:lpstr>PowerPoint bemutató</vt:lpstr>
      <vt:lpstr>A Bárczi Gusztáv Módszertani Központ tehetségpontjának programja</vt:lpstr>
      <vt:lpstr>A Bárczi Gusztáv Módszertani Központ tehetségpontjának programja II.</vt:lpstr>
      <vt:lpstr>A Bárczi Gusztáv Módszertani Központ tehetségpontjának programja III.</vt:lpstr>
      <vt:lpstr>PowerPoint bemutató</vt:lpstr>
      <vt:lpstr>A Bárczi Gusztáv Módszertani Központ tehetségpontjának programja V.</vt:lpstr>
      <vt:lpstr>Akikre büszkék vagyunk</vt:lpstr>
      <vt:lpstr>PowerPoint bemutató</vt:lpstr>
      <vt:lpstr>Bonis Bona díjazottak</vt:lpstr>
      <vt:lpstr>Kapcsolatok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Klenovitsné Zóka Tünde</dc:creator>
  <cp:lastModifiedBy>Klenovitsné Zóka Tünde</cp:lastModifiedBy>
  <cp:revision>87</cp:revision>
  <dcterms:created xsi:type="dcterms:W3CDTF">2011-09-18T12:59:58Z</dcterms:created>
  <dcterms:modified xsi:type="dcterms:W3CDTF">2014-02-11T17:40:25Z</dcterms:modified>
</cp:coreProperties>
</file>